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56" r:id="rId3"/>
    <p:sldId id="257" r:id="rId4"/>
    <p:sldId id="259" r:id="rId5"/>
    <p:sldId id="281" r:id="rId6"/>
    <p:sldId id="285" r:id="rId7"/>
    <p:sldId id="283" r:id="rId8"/>
    <p:sldId id="263" r:id="rId9"/>
    <p:sldId id="264" r:id="rId10"/>
    <p:sldId id="266" r:id="rId11"/>
    <p:sldId id="267" r:id="rId12"/>
    <p:sldId id="268" r:id="rId13"/>
    <p:sldId id="284" r:id="rId14"/>
    <p:sldId id="273" r:id="rId15"/>
    <p:sldId id="274" r:id="rId16"/>
    <p:sldId id="278" r:id="rId17"/>
    <p:sldId id="269" r:id="rId18"/>
    <p:sldId id="270" r:id="rId19"/>
    <p:sldId id="271" r:id="rId2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test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94F2D-7808-4DD5-8C0B-5096574A8F8A}" type="datetimeFigureOut">
              <a:rPr lang="nl-NL" smtClean="0"/>
              <a:t>05-11-14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4E408-654A-4407-9F43-7A028212E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73116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test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38BCB-8626-4830-8E4D-A013E9B67C9A}" type="datetimeFigureOut">
              <a:rPr lang="nl-NL" smtClean="0"/>
              <a:t>05-11-14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96994-05E3-478A-9409-503E75E41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05555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10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11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12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13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14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508000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7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8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6994-05E3-478A-9409-503E75E41C66}" type="slidenum">
              <a:rPr lang="nl-NL" smtClean="0"/>
              <a:t>9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test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3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08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53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21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20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99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70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31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47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43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57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40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Dorpsraad Sint Jansteen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A947-9BC3-4171-A52B-B2F257048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15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hyperlink" Target="http://www.politie.n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urgernet.nl/" TargetMode="External"/><Relationship Id="rId5" Type="http://schemas.openxmlformats.org/officeDocument/2006/relationships/hyperlink" Target="http://www.politiekeurmerk.nl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hartveiligwonen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mediatheek/main.php?g2_itemId=378772&amp;g2_imageViewsIndex=1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555776" y="1340768"/>
            <a:ext cx="532859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7200" kern="0" dirty="0" smtClean="0">
                <a:solidFill>
                  <a:prstClr val="black"/>
                </a:solidFill>
              </a:rPr>
              <a:t>Had ik het kunnen voorkomen?</a:t>
            </a:r>
            <a:endParaRPr kumimoji="0" lang="nl-NL" sz="7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8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8604"/>
            <a:ext cx="47371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hthoek 10"/>
          <p:cNvSpPr/>
          <p:nvPr/>
        </p:nvSpPr>
        <p:spPr>
          <a:xfrm>
            <a:off x="3357554" y="1714488"/>
            <a:ext cx="4572000" cy="4555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 smtClean="0"/>
              <a:t>Samenwerking </a:t>
            </a:r>
            <a:r>
              <a:rPr lang="nl-NL" sz="2000" b="1" dirty="0" err="1" smtClean="0"/>
              <a:t>burgers-gemeente-politie</a:t>
            </a:r>
            <a:endParaRPr lang="nl-NL" sz="2000" b="1" dirty="0" smtClean="0"/>
          </a:p>
          <a:p>
            <a:pPr>
              <a:defRPr/>
            </a:pPr>
            <a:endParaRPr lang="nl-NL" sz="2000" b="1" dirty="0" smtClean="0"/>
          </a:p>
          <a:p>
            <a:pPr>
              <a:defRPr/>
            </a:pPr>
            <a:r>
              <a:rPr lang="nl-NL" sz="2000" b="1" dirty="0" smtClean="0"/>
              <a:t>Bij een melding wordt Burgernet actie opgestart</a:t>
            </a:r>
          </a:p>
          <a:p>
            <a:pPr lvl="1">
              <a:defRPr/>
            </a:pPr>
            <a:r>
              <a:rPr lang="nl-NL" b="1" dirty="0" smtClean="0"/>
              <a:t>Diefstal of inbraak</a:t>
            </a:r>
          </a:p>
          <a:p>
            <a:pPr lvl="1">
              <a:defRPr/>
            </a:pPr>
            <a:r>
              <a:rPr lang="nl-NL" b="1" dirty="0" smtClean="0"/>
              <a:t>Doorrijden na aanrijding</a:t>
            </a:r>
          </a:p>
          <a:p>
            <a:pPr lvl="1">
              <a:defRPr/>
            </a:pPr>
            <a:r>
              <a:rPr lang="nl-NL" b="1" dirty="0" smtClean="0"/>
              <a:t>Tasjesroof</a:t>
            </a:r>
          </a:p>
          <a:p>
            <a:pPr lvl="1">
              <a:defRPr/>
            </a:pPr>
            <a:r>
              <a:rPr lang="nl-NL" b="1" dirty="0" smtClean="0"/>
              <a:t>Overval</a:t>
            </a:r>
          </a:p>
          <a:p>
            <a:pPr lvl="1">
              <a:defRPr/>
            </a:pPr>
            <a:r>
              <a:rPr lang="nl-NL" b="1" dirty="0" smtClean="0"/>
              <a:t>Vermist persoon</a:t>
            </a:r>
          </a:p>
          <a:p>
            <a:pPr>
              <a:defRPr/>
            </a:pPr>
            <a:endParaRPr lang="nl-NL" sz="20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nl-NL" sz="2000" b="1" dirty="0" smtClean="0">
                <a:solidFill>
                  <a:srgbClr val="000000"/>
                </a:solidFill>
              </a:rPr>
              <a:t>Gesproken bericht via (mobiele) telefoon of sms met verzoek uit te kijken</a:t>
            </a:r>
          </a:p>
          <a:p>
            <a:pPr>
              <a:defRPr/>
            </a:pPr>
            <a:endParaRPr lang="nl-NL" sz="20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nl-NL" sz="2000" b="1" dirty="0" smtClean="0">
                <a:solidFill>
                  <a:srgbClr val="000000"/>
                </a:solidFill>
              </a:rPr>
              <a:t>Bij afloop Burgernet actie ontvangt u ook bericht</a:t>
            </a:r>
            <a:endParaRPr lang="nl-NL" b="1" i="1" dirty="0" smtClean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928934"/>
            <a:ext cx="22764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9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8604"/>
            <a:ext cx="47371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://twittermania.nl/wp-content/uploads/2012/02/Burgernetn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916832"/>
            <a:ext cx="5905500" cy="3590926"/>
          </a:xfrm>
          <a:prstGeom prst="rect">
            <a:avLst/>
          </a:prstGeom>
          <a:noFill/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8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411760" y="5486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Extra informatie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555776" y="1268759"/>
            <a:ext cx="6048672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www.politiekeurmerk.nl</a:t>
            </a:r>
            <a:r>
              <a:rPr lang="nl-NL" kern="0" dirty="0">
                <a:solidFill>
                  <a:prstClr val="black"/>
                </a:solidFill>
              </a:rPr>
              <a:t> </a:t>
            </a:r>
            <a:r>
              <a:rPr lang="nl-NL" kern="0" dirty="0" smtClean="0">
                <a:solidFill>
                  <a:prstClr val="black"/>
                </a:solidFill>
              </a:rPr>
              <a:t>             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  <a:hlinkClick r:id="rId6"/>
              </a:rPr>
              <a:t>www.burgernet.nl</a:t>
            </a:r>
            <a:endParaRPr lang="nl-NL" kern="0" dirty="0" smtClean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 smtClean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  <a:hlinkClick r:id="rId7"/>
              </a:rPr>
              <a:t>www.politie.nl</a:t>
            </a:r>
            <a:endParaRPr lang="nl-NL" kern="0" dirty="0" smtClean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b="1" kern="0" dirty="0" smtClean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b="1" kern="0" dirty="0" smtClean="0">
                <a:solidFill>
                  <a:prstClr val="black"/>
                </a:solidFill>
              </a:rPr>
              <a:t>Belangrijke </a:t>
            </a:r>
            <a:r>
              <a:rPr lang="nl-NL" b="1" kern="0" dirty="0" smtClean="0">
                <a:solidFill>
                  <a:prstClr val="black"/>
                </a:solidFill>
              </a:rPr>
              <a:t>telefoonnummers: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b="1" kern="0" dirty="0" smtClean="0">
                <a:solidFill>
                  <a:prstClr val="black"/>
                </a:solidFill>
              </a:rPr>
              <a:t>112		Spoed, levensbedreigende situaties        112		Heterdaad of verdachte situatie inbraak 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b="1" kern="0" dirty="0" smtClean="0">
                <a:solidFill>
                  <a:prstClr val="black"/>
                </a:solidFill>
              </a:rPr>
              <a:t>0800-0700	Meld Misdaad Anoniem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b="1" kern="0" dirty="0" smtClean="0">
                <a:solidFill>
                  <a:prstClr val="black"/>
                </a:solidFill>
              </a:rPr>
              <a:t>0900-8844	Wel politie, geen </a:t>
            </a:r>
            <a:r>
              <a:rPr lang="nl-NL" b="1" kern="0" dirty="0" smtClean="0">
                <a:solidFill>
                  <a:prstClr val="black"/>
                </a:solidFill>
              </a:rPr>
              <a:t>spoed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8093"/>
            <a:ext cx="569022" cy="107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30" y="3018537"/>
            <a:ext cx="3209553" cy="18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4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93" y="829426"/>
            <a:ext cx="6281939" cy="4525527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123728" y="54868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Brand preventie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52555" y="1403028"/>
            <a:ext cx="6710458" cy="3754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2267744" y="1461422"/>
            <a:ext cx="6595269" cy="10314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Bewustwording brandveiligheid vergroten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2152557" y="2708920"/>
            <a:ext cx="6163860" cy="2232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nl-NL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Wat kan de bewoner zelf doen? </a:t>
            </a:r>
          </a:p>
          <a:p>
            <a:pPr>
              <a:buFont typeface="Arial" charset="0"/>
              <a:buNone/>
            </a:pPr>
            <a:endParaRPr lang="nl-NL" sz="2400" b="1" dirty="0" smtClean="0"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>
                <a:latin typeface="Verdana" pitchFamily="34" charset="0"/>
                <a:ea typeface="ＭＳ Ｐゴシック" pitchFamily="34" charset="-128"/>
                <a:cs typeface="Arial" charset="0"/>
              </a:rPr>
              <a:t>Rookmelder</a:t>
            </a:r>
          </a:p>
          <a:p>
            <a:pPr marL="0" indent="0">
              <a:buNone/>
            </a:pPr>
            <a:endParaRPr lang="nl-NL" sz="2400" dirty="0" smtClean="0"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marL="0" indent="0">
              <a:buNone/>
            </a:pPr>
            <a:r>
              <a:rPr lang="nl-NL" sz="2400" dirty="0" smtClean="0">
                <a:latin typeface="Verdana" pitchFamily="34" charset="0"/>
                <a:ea typeface="ＭＳ Ｐゴシック" pitchFamily="34" charset="-128"/>
                <a:cs typeface="Arial" charset="0"/>
              </a:rPr>
              <a:t>2.  Vluchtplan</a:t>
            </a:r>
            <a:endParaRPr lang="nl-NL" sz="2400" dirty="0" smtClean="0"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5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835696" y="188640"/>
            <a:ext cx="6406480" cy="866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nl-NL" sz="3200" dirty="0" smtClean="0">
                <a:solidFill>
                  <a:schemeClr val="bg1"/>
                </a:solidFill>
              </a:rPr>
              <a:t>Rookmelders plaatsen/controleren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95288" y="18446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Ophangen in vluchtwegen (hal, overloop of ruimten waardoor  gevlucht  wordt).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Elke verdieping tenminste één rookmelder.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Houd zoveel mogelijk de regels van de rookmelderinstructie aan.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6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latin typeface="Arial" charset="0"/>
                <a:ea typeface="ＭＳ Ｐゴシック" pitchFamily="34" charset="-128"/>
                <a:cs typeface="Arial" charset="0"/>
              </a:rPr>
              <a:t>Heeft u een vluchtplan?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nl-NL" sz="2000" dirty="0" smtClean="0">
                <a:latin typeface="Arial" charset="0"/>
                <a:ea typeface="ＭＳ Ｐゴシック" pitchFamily="34" charset="-128"/>
                <a:cs typeface="Arial" charset="0"/>
              </a:rPr>
              <a:t>Wist u dat…</a:t>
            </a:r>
          </a:p>
          <a:p>
            <a:pPr>
              <a:buFont typeface="Arial" charset="0"/>
              <a:buNone/>
            </a:pPr>
            <a:r>
              <a:rPr lang="nl-NL" sz="2000" dirty="0" smtClean="0">
                <a:latin typeface="Arial" charset="0"/>
                <a:ea typeface="ＭＳ Ｐゴシック" pitchFamily="34" charset="-128"/>
                <a:cs typeface="Arial" charset="0"/>
              </a:rPr>
              <a:t>u 3 minuten de tijd heeft om uw huis te verlaten bij brand?</a:t>
            </a:r>
          </a:p>
          <a:p>
            <a:pPr>
              <a:buFont typeface="Arial" charset="0"/>
              <a:buNone/>
            </a:pPr>
            <a:endParaRPr lang="nl-NL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Arial" charset="0"/>
              <a:buNone/>
            </a:pPr>
            <a:endParaRPr lang="nl-NL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5540" name="Picture 4" descr="doolhof huis kleur"/>
          <p:cNvPicPr>
            <a:picLocks noChangeAspect="1" noChangeArrowheads="1"/>
          </p:cNvPicPr>
          <p:nvPr/>
        </p:nvPicPr>
        <p:blipFill>
          <a:blip r:embed="rId3"/>
          <a:srcRect t="7869"/>
          <a:stretch>
            <a:fillRect/>
          </a:stretch>
        </p:blipFill>
        <p:spPr bwMode="auto">
          <a:xfrm>
            <a:off x="468313" y="2349500"/>
            <a:ext cx="34893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957638" y="3212976"/>
            <a:ext cx="507841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50000"/>
              </a:spcBef>
              <a:buFont typeface="Arial" pitchFamily="34" charset="0"/>
              <a:buChar char="•"/>
            </a:pPr>
            <a:r>
              <a:rPr lang="nl-NL" sz="2000" dirty="0"/>
              <a:t>Weet u de uitgang van de woning in 3 minuten te vinden</a:t>
            </a:r>
            <a:r>
              <a:rPr lang="nl-NL" sz="2000" dirty="0" smtClean="0"/>
              <a:t>? </a:t>
            </a:r>
          </a:p>
          <a:p>
            <a:pPr marL="342900" indent="-342900" defTabSz="914400">
              <a:spcBef>
                <a:spcPct val="50000"/>
              </a:spcBef>
              <a:buFont typeface="Arial" pitchFamily="34" charset="0"/>
              <a:buChar char="•"/>
            </a:pPr>
            <a:r>
              <a:rPr lang="nl-NL" sz="2000" dirty="0" smtClean="0"/>
              <a:t>Weet u dat u door de rookontwikkeling niets meer ziet?</a:t>
            </a:r>
          </a:p>
          <a:p>
            <a:pPr marL="342900" indent="-342900" defTabSz="914400">
              <a:spcBef>
                <a:spcPct val="50000"/>
              </a:spcBef>
              <a:buFont typeface="Arial" pitchFamily="34" charset="0"/>
              <a:buChar char="•"/>
            </a:pPr>
            <a:r>
              <a:rPr lang="nl-NL" sz="2000" dirty="0" smtClean="0"/>
              <a:t>Weet u waar uw meest waardevolle spullen liggen (sleutels, portemonnee)?</a:t>
            </a:r>
          </a:p>
          <a:p>
            <a:pPr marL="342900" indent="-342900" defTabSz="914400">
              <a:spcBef>
                <a:spcPct val="50000"/>
              </a:spcBef>
              <a:buFont typeface="Arial" pitchFamily="34" charset="0"/>
              <a:buChar char="•"/>
            </a:pPr>
            <a:r>
              <a:rPr lang="nl-NL" sz="2000" dirty="0" smtClean="0"/>
              <a:t>Weet u wie er thuis zijn?</a:t>
            </a:r>
            <a:endParaRPr lang="nl-NL" sz="20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4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pic>
        <p:nvPicPr>
          <p:cNvPr id="1026" name="Picture 2" descr="H:\SoZa\BackOff\Welzijn\Manuel\Hartveilig Wonen\2014\KMBT_C364e14012710360_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0" t="1237"/>
          <a:stretch/>
        </p:blipFill>
        <p:spPr bwMode="auto">
          <a:xfrm>
            <a:off x="3203848" y="1628800"/>
            <a:ext cx="375626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SoZa\BackOff\Welzijn\Manuel\Hartveilig Wonen\2013\Hartveilig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345324" cy="1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2699792" y="62068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Aharoni" pitchFamily="2" charset="-79"/>
                <a:cs typeface="Aharoni" pitchFamily="2" charset="-79"/>
              </a:rPr>
              <a:t>Hartveilig wonen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5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4" name="Tijdelijke aanduiding voor dianumm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37A947-9BC3-4171-A52B-B2F257048B50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5" name="Afbeelding 4" descr="nieuwlogo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Afbeelding 5" descr="logo-polit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pic>
        <p:nvPicPr>
          <p:cNvPr id="8" name="Picture 3" descr="H:\SoZa\BackOff\Welzijn\Manuel\Hartveilig Wonen\2013\Hartveilig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9322"/>
            <a:ext cx="1345324" cy="1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2699792" y="62068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Aharoni" pitchFamily="2" charset="-79"/>
                <a:cs typeface="Aharoni" pitchFamily="2" charset="-79"/>
              </a:rPr>
              <a:t>Hartveilig wonen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555776" y="1754227"/>
            <a:ext cx="5373778" cy="430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 smtClean="0"/>
              <a:t>Reanimatienetwerk van vrijwilligers</a:t>
            </a:r>
          </a:p>
          <a:p>
            <a:pPr>
              <a:defRPr/>
            </a:pPr>
            <a:endParaRPr lang="nl-NL" sz="2000" b="1" dirty="0" smtClean="0"/>
          </a:p>
          <a:p>
            <a:pPr>
              <a:defRPr/>
            </a:pPr>
            <a:r>
              <a:rPr lang="nl-NL" b="1" dirty="0" smtClean="0"/>
              <a:t>Jaarlijks worden 15.000 mensen in Nederland getroffen door een hartstilstand.</a:t>
            </a:r>
          </a:p>
          <a:p>
            <a:pPr>
              <a:defRPr/>
            </a:pPr>
            <a:endParaRPr lang="nl-NL" b="1" dirty="0"/>
          </a:p>
          <a:p>
            <a:pPr>
              <a:defRPr/>
            </a:pPr>
            <a:r>
              <a:rPr lang="nl-NL" b="1" dirty="0" smtClean="0"/>
              <a:t>Bij een melding via 112 van een hartstilstand worden vrijwilligers via een sms opgeroepen door de meldkamer om naar het slachtoffer te </a:t>
            </a:r>
            <a:r>
              <a:rPr lang="nl-NL" b="1" smtClean="0"/>
              <a:t>gaan al </a:t>
            </a:r>
            <a:r>
              <a:rPr lang="nl-NL" b="1" dirty="0" smtClean="0"/>
              <a:t>dan niet met een AED.</a:t>
            </a:r>
          </a:p>
          <a:p>
            <a:pPr>
              <a:defRPr/>
            </a:pPr>
            <a:endParaRPr lang="nl-NL" b="1" dirty="0" smtClean="0"/>
          </a:p>
          <a:p>
            <a:pPr>
              <a:defRPr/>
            </a:pPr>
            <a:r>
              <a:rPr lang="nl-NL" b="1" dirty="0" smtClean="0"/>
              <a:t>Acute hulpverlening in de eerste 6 minuten (in afwachting van ambulance) kan mensenlevens redden.</a:t>
            </a:r>
          </a:p>
          <a:p>
            <a:pPr>
              <a:defRPr/>
            </a:pPr>
            <a:endParaRPr lang="nl-NL" b="1" dirty="0" smtClean="0"/>
          </a:p>
          <a:p>
            <a:pPr>
              <a:defRPr/>
            </a:pPr>
            <a:r>
              <a:rPr lang="nl-NL" b="1" dirty="0" smtClean="0"/>
              <a:t>De kans om te overleven is groter.</a:t>
            </a:r>
          </a:p>
          <a:p>
            <a:pPr>
              <a:defRPr/>
            </a:pPr>
            <a:endParaRPr lang="nl-NL" b="1" i="1" dirty="0" smtClean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0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pic>
        <p:nvPicPr>
          <p:cNvPr id="5" name="Afbeelding 4" descr="nieuwlogo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Afbeelding 5" descr="logo-polit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411760" y="5486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haroni" pitchFamily="2" charset="-79"/>
                <a:cs typeface="Aharoni" pitchFamily="2" charset="-79"/>
              </a:rPr>
              <a:t>Vrijwilligers gevraagd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55878" y="1772816"/>
            <a:ext cx="604867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b="1" kern="0" dirty="0" smtClean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b="1" kern="0" dirty="0" smtClean="0">
                <a:solidFill>
                  <a:prstClr val="black"/>
                </a:solidFill>
              </a:rPr>
              <a:t>In Hulst zijn totaal 52 vrijwilligers aangemeld.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b="1" kern="0" dirty="0" smtClean="0">
                <a:solidFill>
                  <a:prstClr val="black"/>
                </a:solidFill>
              </a:rPr>
              <a:t>Er zijn nog veel meer hulpverleners nodig.</a:t>
            </a:r>
          </a:p>
          <a:p>
            <a:pPr>
              <a:defRPr/>
            </a:pPr>
            <a:endParaRPr lang="nl-NL" b="1" kern="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nl-NL" b="1" kern="0" dirty="0" smtClean="0">
                <a:solidFill>
                  <a:prstClr val="black"/>
                </a:solidFill>
              </a:rPr>
              <a:t>Ook moeten er meer </a:t>
            </a:r>
            <a:r>
              <a:rPr lang="nl-NL" b="1" kern="0" dirty="0" err="1" smtClean="0">
                <a:solidFill>
                  <a:prstClr val="black"/>
                </a:solidFill>
              </a:rPr>
              <a:t>AED’s</a:t>
            </a:r>
            <a:r>
              <a:rPr lang="nl-NL" b="1" kern="0" dirty="0" smtClean="0">
                <a:solidFill>
                  <a:prstClr val="black"/>
                </a:solidFill>
              </a:rPr>
              <a:t> die in de gemeente aanwezig zijn geregistreerd worden voor deze hulpverlening. Verenigingen, bedrijven of particulieren kunnen deze voor Hartveilig wonen beschikbaar stellen.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b="1" kern="0" dirty="0" smtClean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b="1" kern="0" dirty="0" smtClean="0">
                <a:solidFill>
                  <a:prstClr val="black"/>
                </a:solidFill>
              </a:rPr>
              <a:t>Vrijwilliger moet wonen of werken in de gemeente.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b="1" kern="0" dirty="0" smtClean="0">
                <a:solidFill>
                  <a:prstClr val="black"/>
                </a:solidFill>
              </a:rPr>
              <a:t>Moet getraind zijn om te reanimeren.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b="1" kern="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nl-NL" b="1" kern="0" dirty="0">
                <a:solidFill>
                  <a:prstClr val="black"/>
                </a:solidFill>
              </a:rPr>
              <a:t>Vrijwilligers kunnen zich aanmelden via de website:</a:t>
            </a:r>
          </a:p>
          <a:p>
            <a:pPr lvl="0">
              <a:defRPr/>
            </a:pPr>
            <a:r>
              <a:rPr lang="nl-NL" b="1" kern="0" dirty="0">
                <a:solidFill>
                  <a:prstClr val="black"/>
                </a:solidFill>
                <a:hlinkClick r:id="rId4"/>
              </a:rPr>
              <a:t>www.hartveiligwonen.nl</a:t>
            </a:r>
            <a:endParaRPr lang="nl-NL" b="1" kern="0" dirty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b="1" kern="0" dirty="0" smtClean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b="1" kern="0" dirty="0" smtClean="0">
                <a:solidFill>
                  <a:prstClr val="black"/>
                </a:solidFill>
              </a:rPr>
              <a:t>Ook voor meer informatie kan men hier terecht.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</a:t>
            </a:r>
          </a:p>
        </p:txBody>
      </p:sp>
      <p:pic>
        <p:nvPicPr>
          <p:cNvPr id="9" name="Picture 3" descr="H:\SoZa\BackOff\Welzijn\Manuel\Hartveilig Wonen\2013\Hartveilig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9322"/>
            <a:ext cx="1345324" cy="1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1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500298" y="64291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Woninginbraken</a:t>
            </a:r>
          </a:p>
        </p:txBody>
      </p:sp>
      <p:pic>
        <p:nvPicPr>
          <p:cNvPr id="14" name="Afbeelding 13" descr="Inbra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571612"/>
            <a:ext cx="5436096" cy="3624064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3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771800" y="33265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Feiten en cijfers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555776" y="1268760"/>
            <a:ext cx="5328592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50% van de inbraken tijdens de ‘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donkere dagen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Verleggen tijdstip woninginbraken, inbraken vinden         steeds vaker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overdag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plaats!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Gelegenheidsinbrekers. Er vindt elke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minuten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een   woninginbraak plaats! </a:t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70% van de Nederlanders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denkt ten onrechte dat hun woning voldoende beveiligd is!</a:t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Een inbreker met eenvoudig gereedschap heeft gemiddeld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30 seconden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nodig om een niet beveiligde woning binnen te dringen!</a:t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Een inbreker neemt niet langer dan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minuten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moeite om een woning binnen te dringen!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8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771800" y="33265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Feiten en cijfers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86706"/>
              </p:ext>
            </p:extLst>
          </p:nvPr>
        </p:nvGraphicFramePr>
        <p:xfrm>
          <a:off x="2071670" y="1928802"/>
          <a:ext cx="678661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53"/>
                <a:gridCol w="1595765"/>
                <a:gridCol w="1797541"/>
                <a:gridCol w="169665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Wanneer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Gemeente Hulst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Sint </a:t>
                      </a:r>
                      <a:r>
                        <a:rPr lang="nl-NL" dirty="0" err="1" smtClean="0"/>
                        <a:t>Jansteen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nl-NL" dirty="0" smtClean="0"/>
                        <a:t>Diefstal</a:t>
                      </a:r>
                      <a:r>
                        <a:rPr lang="nl-NL" baseline="0" dirty="0" smtClean="0"/>
                        <a:t>/</a:t>
                      </a:r>
                      <a:r>
                        <a:rPr lang="nl-NL" baseline="0" dirty="0" err="1" smtClean="0"/>
                        <a:t>inbraakin</a:t>
                      </a:r>
                      <a:r>
                        <a:rPr lang="nl-NL" baseline="0" dirty="0" smtClean="0"/>
                        <a:t> woning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/>
                        <a:t>5</a:t>
                      </a:r>
                      <a:endParaRPr lang="nl-NL" b="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nl-NL" dirty="0" smtClean="0"/>
                        <a:t>Poging diefstal</a:t>
                      </a:r>
                      <a:r>
                        <a:rPr lang="nl-NL" baseline="0" dirty="0" smtClean="0"/>
                        <a:t>/inbraak in woning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/>
                        <a:t>4</a:t>
                      </a:r>
                      <a:endParaRPr lang="nl-NL" b="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nl-NL" dirty="0" smtClean="0"/>
                        <a:t>Diefstal/inbraak  box/garage/</a:t>
                      </a:r>
                    </a:p>
                    <a:p>
                      <a:r>
                        <a:rPr lang="nl-NL" dirty="0" smtClean="0"/>
                        <a:t>Schuur/tuinhuis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2013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/>
                        <a:t>0</a:t>
                      </a:r>
                      <a:endParaRPr lang="nl-NL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0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771800" y="33265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Voetjesactie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051720" y="1268760"/>
            <a:ext cx="648072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Preventieactie door politie en gemeente voorafgaand aan jaarvergaderingen wijk- en dorpsraden.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IFid1" descr="DSC00368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5328592" cy="36491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0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771800" y="33265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Voetjesactie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025645" y="980728"/>
            <a:ext cx="5282657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Preventieactie door politie en gemeente voorafgaand aan jaarvergaderingen wijk- en dorpsraden.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Dinsdag</a:t>
            </a:r>
            <a:r>
              <a:rPr lang="nl-NL" kern="0" dirty="0" smtClean="0">
                <a:solidFill>
                  <a:prstClr val="black"/>
                </a:solidFill>
              </a:rPr>
              <a:t>, </a:t>
            </a:r>
            <a:r>
              <a:rPr lang="nl-NL" kern="0" dirty="0" smtClean="0">
                <a:solidFill>
                  <a:prstClr val="black"/>
                </a:solidFill>
              </a:rPr>
              <a:t>04</a:t>
            </a:r>
            <a:r>
              <a:rPr lang="nl-NL" kern="0" dirty="0" smtClean="0">
                <a:solidFill>
                  <a:prstClr val="black"/>
                </a:solidFill>
              </a:rPr>
              <a:t> november </a:t>
            </a:r>
            <a:r>
              <a:rPr lang="nl-NL" kern="0" dirty="0" smtClean="0">
                <a:solidFill>
                  <a:prstClr val="black"/>
                </a:solidFill>
              </a:rPr>
              <a:t>2014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Politie en gemeente voetjesactie gedaan </a:t>
            </a:r>
            <a:r>
              <a:rPr lang="nl-NL" kern="0" dirty="0" smtClean="0">
                <a:solidFill>
                  <a:prstClr val="black"/>
                </a:solidFill>
              </a:rPr>
              <a:t>in: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Aïda                                         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Tragel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La Traviata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Tosca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Heerlijkheid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Alexanderstraat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Maximiliaanstraat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Zegerstraat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Oude Galgenstraat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Puttingstraat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Van Hovestraat</a:t>
            </a:r>
            <a:endParaRPr lang="nl-NL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Positief </a:t>
            </a:r>
            <a:r>
              <a:rPr lang="nl-NL" kern="0" dirty="0" smtClean="0">
                <a:solidFill>
                  <a:prstClr val="black"/>
                </a:solidFill>
              </a:rPr>
              <a:t>resultaat: geen ‘voetjes’ achter gelaten </a:t>
            </a:r>
            <a:r>
              <a:rPr lang="nl-NL" kern="0" dirty="0" smtClean="0">
                <a:solidFill>
                  <a:prstClr val="black"/>
                </a:solidFill>
              </a:rPr>
              <a:t>!</a:t>
            </a:r>
            <a:endParaRPr lang="nl-NL" kern="0" dirty="0" smtClean="0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1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771800" y="33265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Heterdaadkracht</a:t>
            </a:r>
            <a:endParaRPr kumimoji="0" lang="nl-NL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267744" y="1268761"/>
            <a:ext cx="6192688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Actie Zeeuws-Vlaamse gemeenten in samenwerking met Wegener dagbladen.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kern="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Hulp van burgers nodig voor verhogen heterdaad aanhoudingen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kern="0" dirty="0">
                <a:solidFill>
                  <a:prstClr val="black"/>
                </a:solidFill>
              </a:rPr>
              <a:t>28 maart 2014: startschot door Z-</a:t>
            </a:r>
            <a:r>
              <a:rPr lang="nl-NL" kern="0" dirty="0" err="1">
                <a:solidFill>
                  <a:prstClr val="black"/>
                </a:solidFill>
              </a:rPr>
              <a:t>Vl</a:t>
            </a:r>
            <a:r>
              <a:rPr lang="nl-NL" kern="0" dirty="0">
                <a:solidFill>
                  <a:prstClr val="black"/>
                </a:solidFill>
              </a:rPr>
              <a:t> burgemeesters en directeur Wegener Media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nl-NL" kern="0" dirty="0">
                <a:solidFill>
                  <a:prstClr val="black"/>
                </a:solidFill>
              </a:rPr>
              <a:t>Alle dagbladbezorgers in Z-</a:t>
            </a:r>
            <a:r>
              <a:rPr lang="nl-NL" kern="0" dirty="0" err="1">
                <a:solidFill>
                  <a:prstClr val="black"/>
                </a:solidFill>
              </a:rPr>
              <a:t>Vl</a:t>
            </a:r>
            <a:r>
              <a:rPr lang="nl-NL" kern="0" dirty="0">
                <a:solidFill>
                  <a:prstClr val="black"/>
                </a:solidFill>
              </a:rPr>
              <a:t> houden ogen en oren </a:t>
            </a:r>
            <a:r>
              <a:rPr lang="nl-NL" kern="0" dirty="0" smtClean="0">
                <a:solidFill>
                  <a:prstClr val="black"/>
                </a:solidFill>
              </a:rPr>
              <a:t>open</a:t>
            </a:r>
          </a:p>
          <a:p>
            <a:pPr>
              <a:defRPr/>
            </a:pPr>
            <a:r>
              <a:rPr lang="nl-NL" kern="0" dirty="0">
                <a:solidFill>
                  <a:prstClr val="black"/>
                </a:solidFill>
              </a:rPr>
              <a:t> </a:t>
            </a:r>
            <a:r>
              <a:rPr lang="nl-NL" kern="0" dirty="0" smtClean="0">
                <a:solidFill>
                  <a:prstClr val="black"/>
                </a:solidFill>
              </a:rPr>
              <a:t>     </a:t>
            </a:r>
            <a:r>
              <a:rPr lang="nl-NL" kern="0" dirty="0">
                <a:solidFill>
                  <a:prstClr val="black"/>
                </a:solidFill>
              </a:rPr>
              <a:t>(hebben brief en kaartje met belangrijke </a:t>
            </a:r>
            <a:r>
              <a:rPr lang="nl-NL" kern="0" dirty="0" err="1">
                <a:solidFill>
                  <a:prstClr val="black"/>
                </a:solidFill>
              </a:rPr>
              <a:t>tel.nrs</a:t>
            </a:r>
            <a:r>
              <a:rPr lang="nl-NL" kern="0" dirty="0">
                <a:solidFill>
                  <a:prstClr val="black"/>
                </a:solidFill>
              </a:rPr>
              <a:t> ontvangen</a:t>
            </a:r>
            <a:r>
              <a:rPr lang="nl-NL" kern="0" dirty="0" smtClean="0">
                <a:solidFill>
                  <a:prstClr val="black"/>
                </a:solidFill>
              </a:rPr>
              <a:t>)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kern="0" dirty="0" smtClean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Hulp van iedereen:</a:t>
            </a:r>
            <a:endParaRPr lang="nl-NL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- meld u aan voor Burgernet (straks meer</a:t>
            </a:r>
            <a:r>
              <a:rPr kumimoji="0" lang="nl-NL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daarover)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kern="0" dirty="0" smtClean="0">
                <a:solidFill>
                  <a:prstClr val="black"/>
                </a:solidFill>
              </a:rPr>
              <a:t>      - bel 112 bij verdachte situaties</a:t>
            </a:r>
            <a:br>
              <a:rPr lang="nl-NL" kern="0" dirty="0" smtClean="0">
                <a:solidFill>
                  <a:prstClr val="black"/>
                </a:solidFill>
              </a:rPr>
            </a:br>
            <a:r>
              <a:rPr lang="nl-NL" kern="0" dirty="0" smtClean="0">
                <a:solidFill>
                  <a:prstClr val="black"/>
                </a:solidFill>
              </a:rPr>
              <a:t>      - ook hondenbezitters kunnen belangrijke informatiebron</a:t>
            </a:r>
          </a:p>
          <a:p>
            <a:pPr lvl="1">
              <a:defRPr/>
            </a:pPr>
            <a:r>
              <a:rPr kumimoji="0" 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zijn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7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411760" y="5486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haroni" pitchFamily="2" charset="-79"/>
                <a:cs typeface="Aharoni" pitchFamily="2" charset="-79"/>
              </a:rPr>
              <a:t>Maatregelen tegen inbraak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67744" y="1700808"/>
            <a:ext cx="6419056" cy="4425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Sluit ramen en deuren zonder toezicht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Laat sleutels niet aan de binnenkant van het slot zitten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Als u weg bent, laat dan verlichting branden (tijdklok)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Breng verlichting aan bij de deuren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Laat bij afwezigheid bewoonde indruk achter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Hang geen adreslabel aan uw sleutelbos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nl-N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nl-N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9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ieuw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96" y="980728"/>
            <a:ext cx="1711325" cy="9613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logo-polit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57325" cy="542925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November 2014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123728" y="5486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Aharoni" pitchFamily="2" charset="-79"/>
                <a:cs typeface="Aharoni" pitchFamily="2" charset="-79"/>
              </a:rPr>
              <a:t>Maatregelen tegen inbraak (2)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95736" y="1427041"/>
            <a:ext cx="6491064" cy="4882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Leg uw waardevolle spullen niet in het zicht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Denk aan wat u op </a:t>
            </a:r>
            <a:r>
              <a:rPr kumimoji="0" lang="nl-NL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social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media zet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Registreer en fotografeer waardevolle spullen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Beveilig ramen en deuren die voor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inbrekers bereikbaar zijn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Let samen met buurtbewoners op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sz="2000" b="1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Hondenbezitters: let op tijdens uitlaten van de hond !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Ziet u daders of verdachte dingen: BEL 112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Dorpsraad Sint Jansteen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9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780</Words>
  <Application>Microsoft Office PowerPoint</Application>
  <PresentationFormat>Diavoorstelling (4:3)</PresentationFormat>
  <Paragraphs>266</Paragraphs>
  <Slides>19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Heeft u een vluchtplan?</vt:lpstr>
      <vt:lpstr>PowerPoint-presentatie</vt:lpstr>
      <vt:lpstr>PowerPoint-presentatie</vt:lpstr>
      <vt:lpstr>PowerPoint-presentatie</vt:lpstr>
    </vt:vector>
  </TitlesOfParts>
  <Company>Gemeente Hulst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J.L.A. Neve</dc:creator>
  <cp:lastModifiedBy>R. Triest</cp:lastModifiedBy>
  <cp:revision>72</cp:revision>
  <cp:lastPrinted>2014-03-26T07:52:56Z</cp:lastPrinted>
  <dcterms:created xsi:type="dcterms:W3CDTF">2013-09-30T12:41:10Z</dcterms:created>
  <dcterms:modified xsi:type="dcterms:W3CDTF">2014-11-05T10:53:52Z</dcterms:modified>
</cp:coreProperties>
</file>